
<file path=[Content_Types].xml><?xml version="1.0" encoding="utf-8"?>
<Types xmlns="http://schemas.openxmlformats.org/package/2006/content-types">
  <Override PartName="/ppt/charts/chart1.xml" ContentType="application/vnd.openxmlformats-officedocument.drawingml.chart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Default Extension="xlsx" ContentType="application/vnd.openxmlformats-officedocument.spreadsheetml.sheet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62" r:id="rId9"/>
    <p:sldId id="263" r:id="rId10"/>
    <p:sldId id="273" r:id="rId11"/>
    <p:sldId id="272" r:id="rId12"/>
    <p:sldId id="265" r:id="rId13"/>
    <p:sldId id="266" r:id="rId14"/>
    <p:sldId id="267" r:id="rId15"/>
    <p:sldId id="270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568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"/>
  <c:chart>
    <c:autoTitleDeleted val="1"/>
    <c:plotArea>
      <c:layout>
        <c:manualLayout>
          <c:layoutTarget val="inner"/>
          <c:xMode val="edge"/>
          <c:yMode val="edge"/>
          <c:x val="0.140849056507684"/>
          <c:y val="0.0628811514580199"/>
          <c:w val="0.245458311452646"/>
          <c:h val="0.812916424036622"/>
        </c:manualLayout>
      </c:layout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Y-Value 1</c:v>
                </c:pt>
              </c:strCache>
            </c:strRef>
          </c:tx>
          <c:marker>
            <c:symbol val="none"/>
          </c:marker>
          <c:xVal>
            <c:numRef>
              <c:f>Sheet1!$A$2:$A$9</c:f>
              <c:numCache>
                <c:formatCode>General</c:formatCode>
                <c:ptCount val="8"/>
                <c:pt idx="0">
                  <c:v>0.0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1.0</c:v>
                </c:pt>
                <c:pt idx="5">
                  <c:v>1.25</c:v>
                </c:pt>
                <c:pt idx="6">
                  <c:v>1.5</c:v>
                </c:pt>
                <c:pt idx="7">
                  <c:v>1.57</c:v>
                </c:pt>
              </c:numCache>
            </c:numRef>
          </c:xVal>
          <c:yVal>
            <c:numRef>
              <c:f>Sheet1!$B$2:$B$9</c:f>
              <c:numCache>
                <c:formatCode>General</c:formatCode>
                <c:ptCount val="8"/>
                <c:pt idx="0">
                  <c:v>0.0</c:v>
                </c:pt>
                <c:pt idx="1">
                  <c:v>0.0859</c:v>
                </c:pt>
                <c:pt idx="2">
                  <c:v>0.1684</c:v>
                </c:pt>
                <c:pt idx="3">
                  <c:v>0.3303</c:v>
                </c:pt>
                <c:pt idx="4">
                  <c:v>0.6477</c:v>
                </c:pt>
                <c:pt idx="5">
                  <c:v>1.2702</c:v>
                </c:pt>
                <c:pt idx="6">
                  <c:v>2.4909</c:v>
                </c:pt>
                <c:pt idx="7">
                  <c:v>3.0079</c:v>
                </c:pt>
              </c:numCache>
            </c:numRef>
          </c:yVal>
          <c:smooth val="1"/>
        </c:ser>
        <c:axId val="624329720"/>
        <c:axId val="624333256"/>
      </c:scatterChart>
      <c:valAx>
        <c:axId val="624329720"/>
        <c:scaling>
          <c:orientation val="minMax"/>
        </c:scaling>
        <c:delete val="1"/>
        <c:axPos val="b"/>
        <c:numFmt formatCode="General" sourceLinked="1"/>
        <c:tickLblPos val="nextTo"/>
        <c:crossAx val="624333256"/>
        <c:crosses val="autoZero"/>
        <c:crossBetween val="midCat"/>
      </c:valAx>
      <c:valAx>
        <c:axId val="62433325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none"/>
        <c:tickLblPos val="nextTo"/>
        <c:crossAx val="624329720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BDE1-52A7-554D-823A-28A9287E5A6E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1867A-4C1D-904D-8FE0-3DBC531E2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BDE1-52A7-554D-823A-28A9287E5A6E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1867A-4C1D-904D-8FE0-3DBC531E2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BDE1-52A7-554D-823A-28A9287E5A6E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1867A-4C1D-904D-8FE0-3DBC531E2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BDE1-52A7-554D-823A-28A9287E5A6E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1867A-4C1D-904D-8FE0-3DBC531E2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BDE1-52A7-554D-823A-28A9287E5A6E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1867A-4C1D-904D-8FE0-3DBC531E2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BDE1-52A7-554D-823A-28A9287E5A6E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1867A-4C1D-904D-8FE0-3DBC531E2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BDE1-52A7-554D-823A-28A9287E5A6E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1867A-4C1D-904D-8FE0-3DBC531E2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BDE1-52A7-554D-823A-28A9287E5A6E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1867A-4C1D-904D-8FE0-3DBC531E2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BDE1-52A7-554D-823A-28A9287E5A6E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1867A-4C1D-904D-8FE0-3DBC531E2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BDE1-52A7-554D-823A-28A9287E5A6E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1867A-4C1D-904D-8FE0-3DBC531E2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ABDE1-52A7-554D-823A-28A9287E5A6E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A1867A-4C1D-904D-8FE0-3DBC531E2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ABDE1-52A7-554D-823A-28A9287E5A6E}" type="datetimeFigureOut">
              <a:rPr lang="en-US" smtClean="0"/>
              <a:pPr/>
              <a:t>10/28/12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1867A-4C1D-904D-8FE0-3DBC531E28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df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df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df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df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d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df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6403"/>
            <a:ext cx="7772400" cy="2634048"/>
          </a:xfrm>
        </p:spPr>
        <p:txBody>
          <a:bodyPr>
            <a:normAutofit/>
          </a:bodyPr>
          <a:lstStyle/>
          <a:p>
            <a:r>
              <a:rPr lang="en-US" dirty="0" smtClean="0"/>
              <a:t>More Evidence for </a:t>
            </a:r>
            <a:r>
              <a:rPr lang="en-US" dirty="0" err="1" smtClean="0"/>
              <a:t>Circumstellar</a:t>
            </a:r>
            <a:r>
              <a:rPr lang="en-US" dirty="0" smtClean="0"/>
              <a:t> Material in Type </a:t>
            </a:r>
            <a:r>
              <a:rPr lang="en-US" dirty="0" err="1" smtClean="0"/>
              <a:t>Ia</a:t>
            </a:r>
            <a:r>
              <a:rPr lang="en-US" dirty="0" smtClean="0"/>
              <a:t> Supernovae from </a:t>
            </a:r>
            <a:r>
              <a:rPr lang="en-US" dirty="0" err="1" smtClean="0"/>
              <a:t>Echelle</a:t>
            </a:r>
            <a:r>
              <a:rPr lang="en-US" dirty="0" smtClean="0"/>
              <a:t> Spectroscopy?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M. M. Phillips</a:t>
            </a:r>
          </a:p>
          <a:p>
            <a:r>
              <a:rPr lang="en-US" dirty="0" smtClean="0"/>
              <a:t>Carnegie Observatories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79601" y="177800"/>
            <a:ext cx="5638799" cy="15113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Optical + NIR photometry puts the tightest limits on A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</a:t>
            </a:r>
            <a:endParaRPr kumimoji="0" lang="en-US" sz="32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Screen shot 2012-10-28 at 10.20.1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405" y="2082800"/>
            <a:ext cx="4214495" cy="3338214"/>
          </a:xfrm>
          <a:prstGeom prst="rect">
            <a:avLst/>
          </a:prstGeom>
        </p:spPr>
      </p:pic>
      <p:pic>
        <p:nvPicPr>
          <p:cNvPr id="6" name="Picture 5" descr="SN2007le_f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926608"/>
            <a:ext cx="3545206" cy="35452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8000" y="5740400"/>
            <a:ext cx="116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 2007le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905499" y="5715000"/>
            <a:ext cx="116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V</a:t>
            </a:r>
            <a:r>
              <a:rPr lang="en-US" dirty="0" smtClean="0"/>
              <a:t> &lt; 0.39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28600"/>
            <a:ext cx="7937499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MIKE and HIRES </a:t>
            </a:r>
            <a:r>
              <a:rPr lang="en-US" sz="2400" dirty="0" err="1" smtClean="0"/>
              <a:t>Echelle</a:t>
            </a:r>
            <a:r>
              <a:rPr lang="en-US" sz="2400" dirty="0" smtClean="0"/>
              <a:t> spectra allow us to measure column densities for both Na I and K I lines in the Milky Way</a:t>
            </a:r>
            <a:endParaRPr lang="en-US" sz="2400" dirty="0"/>
          </a:p>
        </p:txBody>
      </p:sp>
      <p:pic>
        <p:nvPicPr>
          <p:cNvPr id="4" name="Content Placeholder 3" descr="ki_col_dens_vs_AV_gal.eps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41931" y="1371600"/>
            <a:ext cx="7040880" cy="544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274638"/>
            <a:ext cx="7696200" cy="919162"/>
          </a:xfrm>
        </p:spPr>
        <p:txBody>
          <a:bodyPr>
            <a:noAutofit/>
          </a:bodyPr>
          <a:lstStyle/>
          <a:p>
            <a:r>
              <a:rPr lang="en-US" sz="2400" dirty="0" smtClean="0"/>
              <a:t>Host do the host column densities of Na I and K I compare with the extinction derived from the SN light curves?</a:t>
            </a:r>
            <a:endParaRPr lang="en-US" sz="2400" dirty="0"/>
          </a:p>
        </p:txBody>
      </p:sp>
      <p:pic>
        <p:nvPicPr>
          <p:cNvPr id="4" name="Content Placeholder 3" descr="nai_ki_col_dens_vs_AV_host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142700" y="1372900"/>
            <a:ext cx="7040880" cy="54406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fits</a:t>
            </a:r>
            <a:endParaRPr lang="en-US" dirty="0"/>
          </a:p>
        </p:txBody>
      </p:sp>
      <p:pic>
        <p:nvPicPr>
          <p:cNvPr id="9" name="Content Placeholder 8" descr="NaI_KI_host_vpfit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l="563" r="780"/>
              <a:stretch>
                <a:fillRect/>
              </a:stretch>
            </p:blipFill>
          </mc:Choice>
          <mc:Fallback>
            <p:blipFill>
              <a:blip r:embed="rId3"/>
              <a:srcRect l="563" r="780"/>
              <a:stretch>
                <a:fillRect/>
              </a:stretch>
            </p:blipFill>
          </mc:Fallback>
        </mc:AlternateContent>
        <p:spPr>
          <a:xfrm>
            <a:off x="1038919" y="977900"/>
            <a:ext cx="7075673" cy="5541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393700"/>
            <a:ext cx="8369299" cy="10287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equivalent width of the Diffuse Interstellar Band (DIB) at 5780 Å correlates with both A</a:t>
            </a:r>
            <a:r>
              <a:rPr lang="en-US" sz="2000" baseline="-25000" dirty="0" smtClean="0"/>
              <a:t>V</a:t>
            </a:r>
            <a:r>
              <a:rPr lang="en-US" sz="2000" dirty="0" smtClean="0"/>
              <a:t> and log </a:t>
            </a:r>
            <a:r>
              <a:rPr lang="en-US" sz="2000" dirty="0" err="1" smtClean="0"/>
              <a:t>N(Na</a:t>
            </a:r>
            <a:r>
              <a:rPr lang="en-US" sz="2000" dirty="0" smtClean="0"/>
              <a:t> I) in the Milky Way &amp; </a:t>
            </a:r>
            <a:r>
              <a:rPr lang="en-US" sz="2000" dirty="0" err="1" smtClean="0"/>
              <a:t>Magellanic</a:t>
            </a:r>
            <a:r>
              <a:rPr lang="en-US" sz="2000" dirty="0" smtClean="0"/>
              <a:t> Clouds</a:t>
            </a:r>
            <a:endParaRPr lang="en-US" sz="2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67706" y="5727700"/>
            <a:ext cx="6786387" cy="901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Correlation with A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is tightest,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with no significant difference observed between Milky Way and </a:t>
            </a:r>
            <a:r>
              <a:rPr kumimoji="0" lang="en-US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Magellanic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Clouds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Content Placeholder 9" descr="Screen shot 2012-10-23 at 10.07.02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108" r="2242"/>
          <a:stretch>
            <a:fillRect/>
          </a:stretch>
        </p:blipFill>
        <p:spPr>
          <a:xfrm>
            <a:off x="190500" y="1435101"/>
            <a:ext cx="4395491" cy="4279900"/>
          </a:xfrm>
        </p:spPr>
      </p:pic>
      <p:pic>
        <p:nvPicPr>
          <p:cNvPr id="11" name="Picture 10" descr="Screen shot 2012-10-23 at 10.07.56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6906" y="1866086"/>
            <a:ext cx="1535409" cy="832664"/>
          </a:xfrm>
          <a:prstGeom prst="rect">
            <a:avLst/>
          </a:prstGeom>
        </p:spPr>
      </p:pic>
      <p:pic>
        <p:nvPicPr>
          <p:cNvPr id="12" name="Picture 11" descr="Screen shot 2012-10-23 at 10.11.21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8647" y="1511301"/>
            <a:ext cx="4474907" cy="42037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70800" y="6502400"/>
            <a:ext cx="16067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Welty et al. (2006)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584200"/>
            <a:ext cx="8369299" cy="10287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MIKE and HIRES Observations of the 5780 Å DIB in the Milky Way</a:t>
            </a:r>
            <a:endParaRPr lang="en-US" sz="3200" dirty="0"/>
          </a:p>
        </p:txBody>
      </p:sp>
      <p:pic>
        <p:nvPicPr>
          <p:cNvPr id="5" name="Picture 4" descr="Av_logNNaI_vs_EW5780_MW_letter_forma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r="7821" b="50370"/>
              <a:stretch>
                <a:fillRect/>
              </a:stretch>
            </p:blipFill>
          </mc:Choice>
          <mc:Fallback>
            <p:blipFill>
              <a:blip r:embed="rId3"/>
              <a:srcRect r="7821" b="50370"/>
              <a:stretch>
                <a:fillRect/>
              </a:stretch>
            </p:blipFill>
          </mc:Fallback>
        </mc:AlternateContent>
        <p:spPr>
          <a:xfrm>
            <a:off x="152400" y="2235201"/>
            <a:ext cx="4370358" cy="3045110"/>
          </a:xfrm>
          <a:prstGeom prst="rect">
            <a:avLst/>
          </a:prstGeom>
        </p:spPr>
      </p:pic>
      <p:pic>
        <p:nvPicPr>
          <p:cNvPr id="6" name="Picture 5" descr="Av_logNNaI_vs_EW5780_MW_letter_forma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t="49263" r="7821" b="2094"/>
              <a:stretch>
                <a:fillRect/>
              </a:stretch>
            </p:blipFill>
          </mc:Choice>
          <mc:Fallback>
            <p:blipFill>
              <a:blip r:embed="rId3"/>
              <a:srcRect t="49263" r="7821" b="2094"/>
              <a:stretch>
                <a:fillRect/>
              </a:stretch>
            </p:blipFill>
          </mc:Fallback>
        </mc:AlternateContent>
        <p:spPr>
          <a:xfrm>
            <a:off x="4470400" y="2349500"/>
            <a:ext cx="4370358" cy="298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62" y="514350"/>
            <a:ext cx="7889875" cy="495300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do we see for the host DIB absorption?</a:t>
            </a:r>
            <a:endParaRPr lang="en-US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05353" y="4919662"/>
            <a:ext cx="6854384" cy="11890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DIB absorption correlates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reasonably well with host A</a:t>
            </a:r>
            <a:r>
              <a:rPr kumimoji="0" lang="en-US" sz="20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derived from light curves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latin typeface="+mj-lt"/>
                <a:ea typeface="+mj-ea"/>
                <a:cs typeface="+mj-cs"/>
              </a:rPr>
              <a:t> DIB absorption vs. log N (Na I) shows much more scatter, especially for </a:t>
            </a:r>
            <a:r>
              <a:rPr lang="en-US" sz="2000" dirty="0" err="1" smtClean="0">
                <a:latin typeface="+mj-lt"/>
                <a:ea typeface="+mj-ea"/>
                <a:cs typeface="+mj-cs"/>
              </a:rPr>
              <a:t>Blueshifted</a:t>
            </a:r>
            <a:r>
              <a:rPr lang="en-US" sz="2000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000" dirty="0" err="1" smtClean="0">
                <a:latin typeface="+mj-lt"/>
                <a:ea typeface="+mj-ea"/>
                <a:cs typeface="+mj-cs"/>
              </a:rPr>
              <a:t>SNe</a:t>
            </a:r>
            <a:endParaRPr kumimoji="0" lang="en-US" sz="20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Av_logNNaI_vs_EW5780_host_letter_forma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r="5664" b="50741"/>
              <a:stretch>
                <a:fillRect/>
              </a:stretch>
            </p:blipFill>
          </mc:Choice>
          <mc:Fallback>
            <p:blipFill>
              <a:blip r:embed="rId3"/>
              <a:srcRect r="5664" b="50741"/>
              <a:stretch>
                <a:fillRect/>
              </a:stretch>
            </p:blipFill>
          </mc:Fallback>
        </mc:AlternateContent>
        <p:spPr>
          <a:xfrm>
            <a:off x="195118" y="1478044"/>
            <a:ext cx="4465782" cy="3017755"/>
          </a:xfrm>
          <a:prstGeom prst="rect">
            <a:avLst/>
          </a:prstGeom>
        </p:spPr>
      </p:pic>
      <p:pic>
        <p:nvPicPr>
          <p:cNvPr id="9" name="Picture 8" descr="Av_logNNaI_vs_EW5780_host_letter_forma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t="49630" r="7342"/>
              <a:stretch>
                <a:fillRect/>
              </a:stretch>
            </p:blipFill>
          </mc:Choice>
          <mc:Fallback>
            <p:blipFill>
              <a:blip r:embed="rId5"/>
              <a:srcRect t="49630" r="7342"/>
              <a:stretch>
                <a:fillRect/>
              </a:stretch>
            </p:blipFill>
          </mc:Fallback>
        </mc:AlternateContent>
        <p:spPr>
          <a:xfrm>
            <a:off x="4525254" y="1591644"/>
            <a:ext cx="4393068" cy="30905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r>
              <a:rPr lang="en-US" smtClean="0"/>
              <a:t>and Speculations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28000" cy="452596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400" dirty="0" smtClean="0"/>
              <a:t>K I column density and DIB 5780 Å EW correlate reasonably well with host A</a:t>
            </a:r>
            <a:r>
              <a:rPr lang="en-US" sz="2400" baseline="-25000" dirty="0" smtClean="0"/>
              <a:t>V</a:t>
            </a:r>
            <a:r>
              <a:rPr lang="en-US" sz="2400" dirty="0" smtClean="0"/>
              <a:t> derived from SN light curves</a:t>
            </a:r>
          </a:p>
          <a:p>
            <a:pPr>
              <a:spcAft>
                <a:spcPts val="1200"/>
              </a:spcAft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Hypothesis:</a:t>
            </a:r>
            <a:r>
              <a:rPr lang="en-US" sz="2400" dirty="0" smtClean="0"/>
              <a:t> This reddening is associated with the host galaxy interstellar medium and not the SN itself</a:t>
            </a:r>
          </a:p>
          <a:p>
            <a:pPr>
              <a:spcAft>
                <a:spcPts val="1200"/>
              </a:spcAft>
            </a:pPr>
            <a:r>
              <a:rPr lang="en-US" sz="2400" dirty="0" smtClean="0"/>
              <a:t>Na I column density shows poor correlation with host A</a:t>
            </a:r>
            <a:r>
              <a:rPr lang="en-US" sz="2400" baseline="-25000" dirty="0" smtClean="0"/>
              <a:t>V</a:t>
            </a:r>
            <a:r>
              <a:rPr lang="en-US" sz="2400" dirty="0" smtClean="0"/>
              <a:t> with a high fraction of </a:t>
            </a:r>
            <a:r>
              <a:rPr lang="en-US" sz="2400" dirty="0" err="1" smtClean="0"/>
              <a:t>Blueshifted</a:t>
            </a:r>
            <a:r>
              <a:rPr lang="en-US" sz="2400" dirty="0" smtClean="0"/>
              <a:t> </a:t>
            </a:r>
            <a:r>
              <a:rPr lang="en-US" sz="2400" dirty="0" err="1" smtClean="0"/>
              <a:t>SNe</a:t>
            </a:r>
            <a:r>
              <a:rPr lang="en-US" sz="2400" dirty="0" smtClean="0"/>
              <a:t> show enhanced Na I D absorption</a:t>
            </a:r>
          </a:p>
          <a:p>
            <a:pPr>
              <a:spcAft>
                <a:spcPts val="1200"/>
              </a:spcAft>
              <a:buNone/>
            </a:pPr>
            <a:r>
              <a:rPr lang="en-US" sz="2400" dirty="0" smtClean="0"/>
              <a:t>	</a:t>
            </a:r>
            <a:r>
              <a:rPr lang="en-US" sz="2400" dirty="0" smtClean="0">
                <a:solidFill>
                  <a:srgbClr val="FF0000"/>
                </a:solidFill>
              </a:rPr>
              <a:t>Wild speculation: </a:t>
            </a:r>
            <a:r>
              <a:rPr lang="en-US" sz="2400" dirty="0" smtClean="0"/>
              <a:t>This component arises in </a:t>
            </a:r>
            <a:r>
              <a:rPr lang="en-US" sz="2400" dirty="0" err="1" smtClean="0"/>
              <a:t>circumstellar</a:t>
            </a:r>
            <a:r>
              <a:rPr lang="en-US" sz="2400" dirty="0" smtClean="0"/>
              <a:t> material associated with the SN progenitor, and has little or no dust associated with it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Sternberg et al. (2011)</a:t>
            </a:r>
            <a:endParaRPr lang="en-US" dirty="0"/>
          </a:p>
        </p:txBody>
      </p:sp>
      <p:pic>
        <p:nvPicPr>
          <p:cNvPr id="4" name="Content Placeholder 3" descr="Screen shot 2012-09-07 at 8.57.17 PM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979" b="-2979"/>
          <a:stretch>
            <a:fillRect/>
          </a:stretch>
        </p:blipFill>
        <p:spPr>
          <a:xfrm>
            <a:off x="457200" y="132408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897315" y="2871587"/>
            <a:ext cx="1380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Blueshifted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096249" y="2871587"/>
            <a:ext cx="1338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Redshifted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53080" y="4918262"/>
            <a:ext cx="1380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36502" y="4918262"/>
            <a:ext cx="1380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Symmetric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28291" y="5850043"/>
            <a:ext cx="7537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Na I D absorption profiles produced by the Milky Way and host galaxy were classified into 4 broad categories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Sternberg et al. (2011)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8828" y="4818206"/>
            <a:ext cx="78585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 The SN </a:t>
            </a:r>
            <a:r>
              <a:rPr lang="en-US" sz="2000" dirty="0" err="1" smtClean="0"/>
              <a:t>Ia</a:t>
            </a:r>
            <a:r>
              <a:rPr lang="en-US" sz="2000" dirty="0" smtClean="0"/>
              <a:t> sample displays a strong preference for </a:t>
            </a:r>
            <a:r>
              <a:rPr lang="en-US" sz="2000" dirty="0" err="1" smtClean="0"/>
              <a:t>blueshifted</a:t>
            </a:r>
            <a:r>
              <a:rPr lang="en-US" sz="2000" dirty="0" smtClean="0"/>
              <a:t> structures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 The Milky Way sample shows no </a:t>
            </a:r>
            <a:r>
              <a:rPr lang="en-US" sz="2000" dirty="0" err="1" smtClean="0"/>
              <a:t>signiﬁcant</a:t>
            </a:r>
            <a:r>
              <a:rPr lang="en-US" sz="2000" dirty="0" smtClean="0"/>
              <a:t> preference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Blueshifted</a:t>
            </a:r>
            <a:r>
              <a:rPr lang="en-US" sz="2000" dirty="0" smtClean="0"/>
              <a:t> structures were interpreted as signatures of gas </a:t>
            </a:r>
            <a:r>
              <a:rPr lang="en-US" sz="2000" dirty="0" err="1" smtClean="0"/>
              <a:t>outﬂows</a:t>
            </a:r>
            <a:r>
              <a:rPr lang="en-US" sz="2000" dirty="0" smtClean="0"/>
              <a:t> from the supernova progenitor systems</a:t>
            </a:r>
            <a:endParaRPr lang="en-US" sz="2000" dirty="0"/>
          </a:p>
        </p:txBody>
      </p:sp>
      <p:pic>
        <p:nvPicPr>
          <p:cNvPr id="12" name="Content Placeholder 11" descr="Screen shot 2012-09-07 at 9.08.24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852" r="-1852" b="37745"/>
          <a:stretch>
            <a:fillRect/>
          </a:stretch>
        </p:blipFill>
        <p:spPr>
          <a:xfrm>
            <a:off x="457200" y="1641618"/>
            <a:ext cx="8229600" cy="2817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9734"/>
            <a:ext cx="8229600" cy="2810934"/>
          </a:xfrm>
        </p:spPr>
        <p:txBody>
          <a:bodyPr/>
          <a:lstStyle/>
          <a:p>
            <a:r>
              <a:rPr lang="en-US" dirty="0" smtClean="0"/>
              <a:t>In the Milky Way, the Na I column density correlates reasonably well with dust extinction</a:t>
            </a:r>
          </a:p>
          <a:p>
            <a:r>
              <a:rPr lang="en-US" dirty="0" smtClean="0"/>
              <a:t>So does the K I column density, as well as the equivalent widths of certain diffuse interstellar bands (</a:t>
            </a:r>
            <a:r>
              <a:rPr lang="en-US" dirty="0" err="1" smtClean="0"/>
              <a:t>DIBs</a:t>
            </a:r>
            <a:r>
              <a:rPr lang="en-US" dirty="0" smtClean="0"/>
              <a:t>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12805" y="4013203"/>
            <a:ext cx="7552264" cy="175432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Do these features correlate with the host dust extinction derived from the optical and NIR light curves of </a:t>
            </a:r>
            <a:r>
              <a:rPr lang="en-US" sz="3600" dirty="0" err="1" smtClean="0"/>
              <a:t>SNe</a:t>
            </a:r>
            <a:r>
              <a:rPr lang="en-US" sz="3600" dirty="0" smtClean="0"/>
              <a:t> </a:t>
            </a:r>
            <a:r>
              <a:rPr lang="en-US" sz="3600" dirty="0" err="1" smtClean="0"/>
              <a:t>Ia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41" y="274638"/>
            <a:ext cx="69723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K I and Na I Column Densities vs. E(B-V) in the Milky Way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807200" y="6265335"/>
            <a:ext cx="187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Hobbs (1974)</a:t>
            </a:r>
            <a:endParaRPr lang="en-US" dirty="0"/>
          </a:p>
        </p:txBody>
      </p:sp>
      <p:pic>
        <p:nvPicPr>
          <p:cNvPr id="7" name="Content Placeholder 6" descr="Screen shot 2012-10-24 at 9.36.00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713" r="-4713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EW(Na</a:t>
            </a:r>
            <a:r>
              <a:rPr lang="en-US" dirty="0" smtClean="0"/>
              <a:t> I </a:t>
            </a:r>
            <a:r>
              <a:rPr lang="en-US" dirty="0" err="1" smtClean="0"/>
              <a:t>D)</a:t>
            </a:r>
            <a:r>
              <a:rPr lang="en-US" baseline="-25000" dirty="0" err="1" smtClean="0"/>
              <a:t>Milky</a:t>
            </a:r>
            <a:r>
              <a:rPr lang="en-US" baseline="-25000" dirty="0" smtClean="0"/>
              <a:t> Way</a:t>
            </a:r>
            <a:r>
              <a:rPr lang="en-US" dirty="0" smtClean="0"/>
              <a:t> vs. E(B-V)</a:t>
            </a:r>
            <a:endParaRPr lang="en-US" dirty="0"/>
          </a:p>
        </p:txBody>
      </p:sp>
      <p:pic>
        <p:nvPicPr>
          <p:cNvPr id="4" name="Content Placeholder 3" descr="Screen shot 2012-09-08 at 8.12.08 A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717" r="-2481"/>
          <a:stretch>
            <a:fillRect/>
          </a:stretch>
        </p:blipFill>
        <p:spPr>
          <a:xfrm>
            <a:off x="795867" y="1600200"/>
            <a:ext cx="7535333" cy="4525963"/>
          </a:xfrm>
        </p:spPr>
      </p:pic>
      <p:sp>
        <p:nvSpPr>
          <p:cNvPr id="5" name="TextBox 4"/>
          <p:cNvSpPr txBox="1"/>
          <p:nvPr/>
        </p:nvSpPr>
        <p:spPr>
          <a:xfrm>
            <a:off x="4673591" y="6265335"/>
            <a:ext cx="4013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Poznanski</a:t>
            </a:r>
            <a:r>
              <a:rPr lang="en-US" dirty="0" smtClean="0"/>
              <a:t>, </a:t>
            </a:r>
            <a:r>
              <a:rPr lang="en-US" dirty="0" err="1" smtClean="0"/>
              <a:t>Prochaska</a:t>
            </a:r>
            <a:r>
              <a:rPr lang="en-US" dirty="0" smtClean="0"/>
              <a:t>, &amp; Bloom (2012)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EW(Na</a:t>
            </a:r>
            <a:r>
              <a:rPr lang="en-US" dirty="0" smtClean="0"/>
              <a:t> I </a:t>
            </a:r>
            <a:r>
              <a:rPr lang="en-US" dirty="0" err="1" smtClean="0"/>
              <a:t>D)</a:t>
            </a:r>
            <a:r>
              <a:rPr lang="en-US" baseline="-25000" dirty="0" err="1" smtClean="0"/>
              <a:t>Milky</a:t>
            </a:r>
            <a:r>
              <a:rPr lang="en-US" baseline="-25000" dirty="0" smtClean="0"/>
              <a:t> Way</a:t>
            </a:r>
            <a:r>
              <a:rPr lang="en-US" dirty="0" smtClean="0"/>
              <a:t> vs. E(B-V)</a:t>
            </a:r>
            <a:endParaRPr lang="en-US" dirty="0"/>
          </a:p>
        </p:txBody>
      </p:sp>
      <p:pic>
        <p:nvPicPr>
          <p:cNvPr id="7" name="Content Placeholder 6" descr="ew_naid_total_vs_EBVgal.pdf"/>
          <p:cNvPicPr>
            <a:picLocks noGrp="1" noChangeAspect="1"/>
          </p:cNvPicPr>
          <p:nvPr>
            <p:ph idx="1"/>
          </p:nvPr>
        </p:nvPicPr>
        <mc:AlternateContent>
          <mc:Choice xmlns:ma="http://schemas.microsoft.com/office/mac/drawingml/2008/main" Requires="ma">
            <p:blipFill>
              <a:blip r:embed="rId2"/>
              <a:srcRect t="10985" r="8008" b="4912"/>
              <a:stretch>
                <a:fillRect/>
              </a:stretch>
            </p:blipFill>
          </mc:Choice>
          <mc:Fallback>
            <p:blipFill>
              <a:blip r:embed="rId3"/>
              <a:srcRect t="10985" r="8008" b="4912"/>
              <a:stretch>
                <a:fillRect/>
              </a:stretch>
            </p:blipFill>
          </mc:Fallback>
        </mc:AlternateContent>
        <p:spPr>
          <a:xfrm>
            <a:off x="1130712" y="1486668"/>
            <a:ext cx="6931333" cy="489672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19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Interestingly, extending this technique to the host Na I D absorption doesn’t work well at all.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673591" y="6265335"/>
            <a:ext cx="4013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Poznanski</a:t>
            </a:r>
            <a:r>
              <a:rPr lang="en-US" dirty="0" smtClean="0"/>
              <a:t> et al. (2011)</a:t>
            </a:r>
            <a:endParaRPr lang="en-US" dirty="0"/>
          </a:p>
        </p:txBody>
      </p:sp>
      <p:pic>
        <p:nvPicPr>
          <p:cNvPr id="7" name="Content Placeholder 6" descr="Screen shot 2012-09-07 at 8.05.22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68" r="-686"/>
          <a:stretch>
            <a:fillRect/>
          </a:stretch>
        </p:blipFill>
        <p:spPr>
          <a:xfrm>
            <a:off x="1035368" y="1288080"/>
            <a:ext cx="7109505" cy="50451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565" y="145080"/>
            <a:ext cx="6642099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Why such a huge scatter?  Note all the </a:t>
            </a:r>
            <a:r>
              <a:rPr lang="en-US" sz="3200" dirty="0" err="1" smtClean="0"/>
              <a:t>SNe</a:t>
            </a:r>
            <a:r>
              <a:rPr lang="en-US" sz="3200" dirty="0" smtClean="0"/>
              <a:t> with low A</a:t>
            </a:r>
            <a:r>
              <a:rPr lang="en-US" sz="3200" baseline="-25000" dirty="0" smtClean="0"/>
              <a:t>V</a:t>
            </a:r>
            <a:r>
              <a:rPr lang="en-US" sz="3200" dirty="0" smtClean="0"/>
              <a:t> but </a:t>
            </a:r>
            <a:r>
              <a:rPr lang="en-US" sz="3200" dirty="0" err="1" smtClean="0"/>
              <a:t>EW(Na</a:t>
            </a:r>
            <a:r>
              <a:rPr lang="en-US" sz="3200" dirty="0" smtClean="0"/>
              <a:t> I D) ~ 1 Å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673591" y="6265335"/>
            <a:ext cx="40132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Poznanski</a:t>
            </a:r>
            <a:r>
              <a:rPr lang="en-US" dirty="0" smtClean="0"/>
              <a:t> et al. (2011)</a:t>
            </a:r>
            <a:endParaRPr lang="en-US" dirty="0"/>
          </a:p>
        </p:txBody>
      </p:sp>
      <p:pic>
        <p:nvPicPr>
          <p:cNvPr id="7" name="Content Placeholder 6" descr="Screen shot 2012-09-07 at 8.05.22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768" r="-686"/>
          <a:stretch>
            <a:fillRect/>
          </a:stretch>
        </p:blipFill>
        <p:spPr>
          <a:xfrm>
            <a:off x="1035368" y="1288080"/>
            <a:ext cx="7109505" cy="5045174"/>
          </a:xfrm>
        </p:spPr>
      </p:pic>
      <p:graphicFrame>
        <p:nvGraphicFramePr>
          <p:cNvPr id="12" name="Chart 11"/>
          <p:cNvGraphicFramePr/>
          <p:nvPr/>
        </p:nvGraphicFramePr>
        <p:xfrm>
          <a:off x="1035366" y="448639"/>
          <a:ext cx="6872499" cy="5960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918200" y="3428999"/>
            <a:ext cx="2667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34099" y="3276599"/>
            <a:ext cx="1959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/>
                <a:cs typeface="Arial"/>
              </a:rPr>
              <a:t>Poznanski</a:t>
            </a:r>
            <a:r>
              <a:rPr lang="en-US" sz="1200" dirty="0" smtClean="0">
                <a:latin typeface="Arial"/>
                <a:cs typeface="Arial"/>
              </a:rPr>
              <a:t> et al. (2012)</a:t>
            </a:r>
            <a:endParaRPr lang="en-US" sz="1200" dirty="0">
              <a:latin typeface="Arial"/>
              <a:cs typeface="Arial"/>
            </a:endParaRPr>
          </a:p>
        </p:txBody>
      </p:sp>
      <p:pic>
        <p:nvPicPr>
          <p:cNvPr id="10" name="Picture 9" descr="Screen shot 2012-09-08 at 10.05.51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565" y="1308334"/>
            <a:ext cx="6757300" cy="507240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581399" y="4559300"/>
            <a:ext cx="2395165" cy="1028700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92800" y="4076700"/>
            <a:ext cx="53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?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2930</TotalTime>
  <Words>543</Words>
  <Application>Microsoft Macintosh PowerPoint</Application>
  <PresentationFormat>On-screen Show (4:3)</PresentationFormat>
  <Paragraphs>45</Paragraphs>
  <Slides>17</Slides>
  <Notes>0</Notes>
  <HiddenSlides>1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More Evidence for Circumstellar Material in Type Ia Supernovae from Echelle Spectroscopy?</vt:lpstr>
      <vt:lpstr>Sternberg et al. (2011)</vt:lpstr>
      <vt:lpstr>Sternberg et al. (2011)</vt:lpstr>
      <vt:lpstr>Slide 4</vt:lpstr>
      <vt:lpstr>K I and Na I Column Densities vs. E(B-V) in the Milky Way</vt:lpstr>
      <vt:lpstr>EW(Na I D)Milky Way vs. E(B-V)</vt:lpstr>
      <vt:lpstr>EW(Na I D)Milky Way vs. E(B-V)</vt:lpstr>
      <vt:lpstr>Interestingly, extending this technique to the host Na I D absorption doesn’t work well at all.</vt:lpstr>
      <vt:lpstr>Why such a huge scatter?  Note all the SNe with low AV but EW(Na I D) ~ 1 Å</vt:lpstr>
      <vt:lpstr>Slide 10</vt:lpstr>
      <vt:lpstr>MIKE and HIRES Echelle spectra allow us to measure column densities for both Na I and K I lines in the Milky Way</vt:lpstr>
      <vt:lpstr>Host do the host column densities of Na I and K I compare with the extinction derived from the SN light curves?</vt:lpstr>
      <vt:lpstr>Sample fits</vt:lpstr>
      <vt:lpstr>The equivalent width of the Diffuse Interstellar Band (DIB) at 5780 Å correlates with both AV and log N(Na I) in the Milky Way &amp; Magellanic Clouds</vt:lpstr>
      <vt:lpstr>MIKE and HIRES Observations of the 5780 Å DIB in the Milky Way</vt:lpstr>
      <vt:lpstr>What do we see for the host DIB absorption?</vt:lpstr>
      <vt:lpstr>Conclusions and Speculations</vt:lpstr>
    </vt:vector>
  </TitlesOfParts>
  <Company>Carnegie Observatories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More Evidence for Circumstellar Material in Type Ia Supernovae from Echelle Spectroscopy</dc:title>
  <dc:creator>Mark Phillips</dc:creator>
  <cp:lastModifiedBy>Mark Phillips</cp:lastModifiedBy>
  <cp:revision>25</cp:revision>
  <dcterms:created xsi:type="dcterms:W3CDTF">2012-10-28T17:46:54Z</dcterms:created>
  <dcterms:modified xsi:type="dcterms:W3CDTF">2012-10-28T18:33:47Z</dcterms:modified>
</cp:coreProperties>
</file>